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Respondenci płeć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1. Kobiety</c:v>
                </c:pt>
                <c:pt idx="1">
                  <c:v>2. 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51.9</c:v>
                </c:pt>
                <c:pt idx="1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do 26 lat</c:v>
                </c:pt>
                <c:pt idx="1">
                  <c:v>2. 17-25 lat</c:v>
                </c:pt>
                <c:pt idx="2">
                  <c:v>3. 26-40 lat</c:v>
                </c:pt>
                <c:pt idx="3">
                  <c:v>4. 41-50 lat</c:v>
                </c:pt>
                <c:pt idx="4">
                  <c:v>5. 51-60 lat</c:v>
                </c:pt>
                <c:pt idx="5">
                  <c:v>6. Pow.60 lat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2.9</c:v>
                </c:pt>
                <c:pt idx="1">
                  <c:v>9.5</c:v>
                </c:pt>
                <c:pt idx="2">
                  <c:v>35.700000000000003</c:v>
                </c:pt>
                <c:pt idx="3">
                  <c:v>19.5</c:v>
                </c:pt>
                <c:pt idx="4">
                  <c:v>16.7</c:v>
                </c:pt>
                <c:pt idx="5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1. Podstawowe</c:v>
                </c:pt>
                <c:pt idx="1">
                  <c:v>2. Zasadniczne zawodowe</c:v>
                </c:pt>
                <c:pt idx="2">
                  <c:v>3. Średnie</c:v>
                </c:pt>
                <c:pt idx="3">
                  <c:v>4. Wyższe licencjackie</c:v>
                </c:pt>
                <c:pt idx="4">
                  <c:v>5. Wyższe magisterskie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3.8</c:v>
                </c:pt>
                <c:pt idx="1">
                  <c:v>7.6</c:v>
                </c:pt>
                <c:pt idx="2">
                  <c:v>39</c:v>
                </c:pt>
                <c:pt idx="3">
                  <c:v>8</c:v>
                </c:pt>
                <c:pt idx="4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68101487016268E-2"/>
          <c:y val="2.507211456283899E-2"/>
          <c:w val="0.64028769452907364"/>
          <c:h val="0.974927885437161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1. Niewidomy od urodzenia</c:v>
                </c:pt>
                <c:pt idx="1">
                  <c:v>2. Niewidomy ociemniały</c:v>
                </c:pt>
                <c:pt idx="2">
                  <c:v>3. Niedowidząca od urodzenia</c:v>
                </c:pt>
                <c:pt idx="3">
                  <c:v>4. Niewidomy ociemniały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24.8</c:v>
                </c:pt>
                <c:pt idx="1">
                  <c:v>21.9</c:v>
                </c:pt>
                <c:pt idx="2">
                  <c:v>28.1</c:v>
                </c:pt>
                <c:pt idx="3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699225238292352E-3"/>
          <c:w val="0.58745212680886494"/>
          <c:h val="0.8976062436618957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1. Rzadko chodzę do muzeum i galerii</c:v>
                </c:pt>
                <c:pt idx="1">
                  <c:v>2. Raz na kilka lat</c:v>
                </c:pt>
                <c:pt idx="2">
                  <c:v>3. Raz w roku</c:v>
                </c:pt>
                <c:pt idx="3">
                  <c:v>4. Kilka razy w roku</c:v>
                </c:pt>
                <c:pt idx="4">
                  <c:v>5. Więcej niż 10 razy w roku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43.8</c:v>
                </c:pt>
                <c:pt idx="1">
                  <c:v>20</c:v>
                </c:pt>
                <c:pt idx="2">
                  <c:v>20.5</c:v>
                </c:pt>
                <c:pt idx="3">
                  <c:v>12.6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899978326634018"/>
          <c:w val="0.48833227125707207"/>
          <c:h val="0.7391091335935351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Brak czasu</c:v>
                </c:pt>
                <c:pt idx="1">
                  <c:v>2. Duża odległość od miejsc wystawowych</c:v>
                </c:pt>
                <c:pt idx="2">
                  <c:v>3. Brak dostosowań do potrzeb widzów z niepełnosprawnością wzroku</c:v>
                </c:pt>
                <c:pt idx="3">
                  <c:v>4.Brak przewodnika</c:v>
                </c:pt>
                <c:pt idx="4">
                  <c:v>5.Brak pieniędzy</c:v>
                </c:pt>
                <c:pt idx="5">
                  <c:v>6. Nie interesuję się sztuką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11.9</c:v>
                </c:pt>
                <c:pt idx="1">
                  <c:v>11.4</c:v>
                </c:pt>
                <c:pt idx="2">
                  <c:v>46.2</c:v>
                </c:pt>
                <c:pt idx="3">
                  <c:v>9.5</c:v>
                </c:pt>
                <c:pt idx="4">
                  <c:v>4.5999999999999996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273999429832742"/>
          <c:y val="0.10084694596775222"/>
          <c:w val="0.51726000570167252"/>
          <c:h val="0.899153054032247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414074803149609"/>
          <c:h val="0.918749999999999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1. Do godziny</c:v>
                </c:pt>
                <c:pt idx="1">
                  <c:v>2. Od 1 do 2 godz.</c:v>
                </c:pt>
                <c:pt idx="2">
                  <c:v>3. Więcej niż 2 godziny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14.3</c:v>
                </c:pt>
                <c:pt idx="1">
                  <c:v>56.7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72873861100142E-2"/>
          <c:y val="4.3209608654593931E-2"/>
          <c:w val="0.54017141659727574"/>
          <c:h val="0.8143730557715809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1. Dokładne poznanie dzieła sztuki</c:v>
                </c:pt>
                <c:pt idx="1">
                  <c:v>2. Ogólne poznanie dzieła sztuki</c:v>
                </c:pt>
                <c:pt idx="2">
                  <c:v>3. Poznanie informacji o autorze dzieła i czasach w jakich tworzył</c:v>
                </c:pt>
                <c:pt idx="3">
                  <c:v>4. Przeżycie estetyczne, pobudzenie wyobraźni, emocje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29.5</c:v>
                </c:pt>
                <c:pt idx="1">
                  <c:v>22.9</c:v>
                </c:pt>
                <c:pt idx="2">
                  <c:v>16.2</c:v>
                </c:pt>
                <c:pt idx="3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266339493631625"/>
          <c:y val="7.6903347544717254E-2"/>
          <c:w val="0.40685922136264285"/>
          <c:h val="0.846193304910565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972111267048105E-3"/>
          <c:y val="0.12391817037201318"/>
          <c:w val="0.49949114307819642"/>
          <c:h val="0.678325076269425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Szczegółowy opis wyglądu dzieła</c:v>
                </c:pt>
                <c:pt idx="1">
                  <c:v>2. Szczegółowy opis wyglądu dzieła i przedstawiony kontekst z historii sztuki</c:v>
                </c:pt>
                <c:pt idx="2">
                  <c:v>3. Opisane najważniejsze komponenty dzieła (opis ogólny i wybrane, istotne szczegóły) </c:v>
                </c:pt>
                <c:pt idx="3">
                  <c:v>4. Opisane najważniejsze komponenty dzieła i przedstawiony kontekst z historii sztuki</c:v>
                </c:pt>
                <c:pt idx="4">
                  <c:v>5. Ogólny opis wyglądu dzieła</c:v>
                </c:pt>
                <c:pt idx="5">
                  <c:v>6. ogólny opis wyglądu dzieła i przedstawiony kontekst z historii sztuki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9.5</c:v>
                </c:pt>
                <c:pt idx="1">
                  <c:v>21.4</c:v>
                </c:pt>
                <c:pt idx="2">
                  <c:v>12.4</c:v>
                </c:pt>
                <c:pt idx="3">
                  <c:v>34.299999999999997</c:v>
                </c:pt>
                <c:pt idx="4">
                  <c:v>5.2</c:v>
                </c:pt>
                <c:pt idx="5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878441422027488"/>
          <c:y val="0"/>
          <c:w val="0.46122116664867391"/>
          <c:h val="0.91128822421028188"/>
        </c:manualLayout>
      </c:layout>
      <c:overlay val="0"/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BC1D-3A59-4680-96ED-BE39457C2F7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4419-8A3F-4A09-BFB1-3913AC328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7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4419-8A3F-4A09-BFB1-3913AC328F1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9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wnloads\prezenta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81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9881"/>
            <a:ext cx="2448273" cy="17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11247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CEL WIZYTY W MUZEUM/GALERII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829932550"/>
              </p:ext>
            </p:extLst>
          </p:nvPr>
        </p:nvGraphicFramePr>
        <p:xfrm>
          <a:off x="971600" y="2060848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3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627784" y="1124744"/>
            <a:ext cx="4427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/>
              <a:t>POCZUCIE, ŻE POZNAŁO SIĘ DZIEŁO SZTUKI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10203802"/>
              </p:ext>
            </p:extLst>
          </p:nvPr>
        </p:nvGraphicFramePr>
        <p:xfrm>
          <a:off x="251520" y="2276872"/>
          <a:ext cx="889248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3568" y="126876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 smtClean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  <a:endParaRPr lang="pl-PL" sz="3000" b="1" dirty="0">
              <a:solidFill>
                <a:prstClr val="black"/>
              </a:solidFill>
            </a:endParaRPr>
          </a:p>
          <a:p>
            <a:pPr lvl="0" algn="ctr"/>
            <a:r>
              <a:rPr lang="pl-PL" dirty="0"/>
              <a:t>Misją Fundacji Kultury bez Barier jest udostępnianie kultury osobom z niepełnosprawnością wzroku i słuchu. Promujemy </a:t>
            </a:r>
            <a:r>
              <a:rPr lang="pl-PL" b="1" dirty="0"/>
              <a:t>kulturę włączania</a:t>
            </a:r>
            <a:r>
              <a:rPr lang="pl-PL" dirty="0"/>
              <a:t>, </a:t>
            </a:r>
            <a:r>
              <a:rPr lang="pl-PL" b="1" dirty="0"/>
              <a:t>zajmujemy się tworzeniem i konsultowaniem rozwiązań w muzeach, </a:t>
            </a:r>
            <a:r>
              <a:rPr lang="pl-PL" dirty="0"/>
              <a:t>teatrach i innych instytucjach kultury, a także</a:t>
            </a:r>
            <a:r>
              <a:rPr lang="pl-PL" b="1" dirty="0"/>
              <a:t> prowadzimy warsztaty i szkolenia</a:t>
            </a:r>
            <a:r>
              <a:rPr lang="pl-PL" dirty="0"/>
              <a:t> w całej </a:t>
            </a:r>
            <a:r>
              <a:rPr lang="pl-PL" dirty="0" smtClean="0"/>
              <a:t>Polsce!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dirty="0" smtClean="0">
                <a:solidFill>
                  <a:prstClr val="black"/>
                </a:solidFill>
              </a:rPr>
              <a:t>Jesteśmy w kinie, teatrze, </a:t>
            </a:r>
            <a:r>
              <a:rPr lang="pl-PL" b="1" dirty="0" smtClean="0">
                <a:solidFill>
                  <a:prstClr val="black"/>
                </a:solidFill>
              </a:rPr>
              <a:t>muzeum!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92611"/>
            <a:ext cx="3471690" cy="2499152"/>
          </a:xfrm>
          <a:prstGeom prst="rect">
            <a:avLst/>
          </a:prstGeom>
        </p:spPr>
      </p:pic>
      <p:pic>
        <p:nvPicPr>
          <p:cNvPr id="5122" name="Picture 2" descr="C:\Downloads\AU0B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5" y="3792259"/>
            <a:ext cx="3682065" cy="245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619672" y="1536174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 smtClean="0">
                <a:solidFill>
                  <a:prstClr val="black"/>
                </a:solidFill>
              </a:rPr>
              <a:t>w muzeum</a:t>
            </a:r>
            <a:endParaRPr lang="pl-PL" sz="3000" b="1" dirty="0">
              <a:solidFill>
                <a:prstClr val="black"/>
              </a:solidFill>
            </a:endParaRPr>
          </a:p>
          <a:p>
            <a:pPr lvl="0" algn="ctr"/>
            <a:endParaRPr lang="pl-PL" dirty="0" smtClean="0"/>
          </a:p>
          <a:p>
            <a:pPr lvl="0" algn="ctr"/>
            <a:r>
              <a:rPr lang="pl-PL" dirty="0" smtClean="0"/>
              <a:t>Współpracujemy z muzeami w Warszawie, Krakowie, Słupsku, Legionowie, Białymstoku</a:t>
            </a:r>
            <a:endParaRPr lang="pl-PL" dirty="0"/>
          </a:p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3556992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7664" y="1484784"/>
            <a:ext cx="5976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 smtClean="0"/>
              <a:t>Prowadzimy szkolenia z </a:t>
            </a:r>
            <a:r>
              <a:rPr lang="pl-PL" dirty="0" err="1" smtClean="0"/>
              <a:t>audiodeskrypcji</a:t>
            </a:r>
            <a:r>
              <a:rPr lang="pl-PL" dirty="0" smtClean="0"/>
              <a:t> i obsługi widza z niepełnosprawnością wzroku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3" y="3619476"/>
            <a:ext cx="3697343" cy="246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3125"/>
            <a:ext cx="3796870" cy="253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7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15616" y="1202517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 err="1" smtClean="0"/>
              <a:t>Audiodeskrypcja</a:t>
            </a:r>
            <a:endParaRPr lang="pl-PL" dirty="0" smtClean="0"/>
          </a:p>
          <a:p>
            <a:pPr lvl="0" algn="ctr"/>
            <a:endParaRPr lang="pl-PL" dirty="0"/>
          </a:p>
          <a:p>
            <a:pPr lvl="0" algn="ctr"/>
            <a:r>
              <a:rPr lang="pl-PL" dirty="0" smtClean="0"/>
              <a:t>Włodzimierz Pawlak , 21 kościołów – projekt Warsztat na Zachętę 2013 rok</a:t>
            </a:r>
            <a:endParaRPr lang="pl-PL" dirty="0"/>
          </a:p>
        </p:txBody>
      </p:sp>
      <p:pic>
        <p:nvPicPr>
          <p:cNvPr id="6146" name="Picture 2" descr="C:\PRACA\AD\Zachęta\Zachęta - Pawlak_21 koscio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2888"/>
            <a:ext cx="3765798" cy="259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achęta - Pawlak_21 kosciolow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7" y="3936112"/>
            <a:ext cx="1581119" cy="15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25453" y="126876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 smtClean="0"/>
              <a:t>Warsztat na Zachętę – działanie uczestników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6" y="3068960"/>
            <a:ext cx="4238048" cy="282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40" y="3138297"/>
            <a:ext cx="3888433" cy="275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03648" y="177281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 smtClean="0"/>
              <a:t>Warsztat na Zachętę – działanie uczestników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7" y="3491315"/>
            <a:ext cx="4019624" cy="249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828967" cy="256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8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27384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91288" y="134076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 err="1"/>
              <a:t>Tyflografiki</a:t>
            </a:r>
            <a:r>
              <a:rPr lang="pl-PL" dirty="0"/>
              <a:t> wykonane przez kuratorów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73565" cy="28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6" y="3429000"/>
            <a:ext cx="4273564" cy="28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134076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4">
                    <a:lumMod val="75000"/>
                  </a:scheme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/>
          </a:p>
          <a:p>
            <a:pPr lvl="0" algn="ctr"/>
            <a:r>
              <a:rPr lang="pl-PL" dirty="0"/>
              <a:t>Dotykanie oryginałów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8307"/>
            <a:ext cx="252028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87069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1484784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Sztuka opisywania sztuki</a:t>
            </a:r>
          </a:p>
          <a:p>
            <a:endParaRPr lang="pl-PL" dirty="0"/>
          </a:p>
          <a:p>
            <a:r>
              <a:rPr lang="pl-PL" dirty="0"/>
              <a:t>Ankieta „Sztuka nie do zobaczenia</a:t>
            </a:r>
            <a:r>
              <a:rPr lang="pl-PL" dirty="0" smtClean="0"/>
              <a:t>”</a:t>
            </a:r>
          </a:p>
          <a:p>
            <a:endParaRPr lang="pl-PL" dirty="0"/>
          </a:p>
          <a:p>
            <a:r>
              <a:rPr lang="pl-PL" dirty="0"/>
              <a:t>Ankieta jest częścią badania, którego celem jest określenie preferencji odbiorczych osób z niepełnosprawnością wzroku chcących zwiedzać muzea i galerie, chcących poznawać dzieła malarskie, rzeźby, instalacje przestrzenne, rysunki, kolaże itp.). Badanie jest prowadzone w celach naukowych i na potrzeby projektów Fundacji Kultury bez Barier i Laboratorium Przekładu Audiowizualnego - AVT lab.</a:t>
            </a:r>
          </a:p>
          <a:p>
            <a:endParaRPr lang="pl-PL" dirty="0"/>
          </a:p>
          <a:p>
            <a:r>
              <a:rPr lang="pl-PL" dirty="0"/>
              <a:t>Słowa kluczowe: </a:t>
            </a:r>
            <a:r>
              <a:rPr lang="pl-PL" dirty="0" err="1"/>
              <a:t>audiodeskrypcja</a:t>
            </a:r>
            <a:r>
              <a:rPr lang="pl-PL" dirty="0"/>
              <a:t>, muzeum, galeria, dostępność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72079"/>
            <a:ext cx="1446925" cy="12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23628" y="141277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rgbClr val="8064A2">
                    <a:lumMod val="75000"/>
                  </a:srgbClr>
                </a:solidFill>
              </a:rPr>
              <a:t>Fundacja Kultury bez Barier</a:t>
            </a:r>
          </a:p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w muzeum</a:t>
            </a:r>
          </a:p>
          <a:p>
            <a:pPr lvl="0" algn="ctr"/>
            <a:endParaRPr lang="pl-PL" dirty="0">
              <a:solidFill>
                <a:prstClr val="black"/>
              </a:solidFill>
            </a:endParaRPr>
          </a:p>
          <a:p>
            <a:pPr lvl="0" algn="ctr"/>
            <a:r>
              <a:rPr lang="pl-PL" dirty="0" smtClean="0">
                <a:solidFill>
                  <a:prstClr val="black"/>
                </a:solidFill>
              </a:rPr>
              <a:t>Zwiedzanie z przewodnikiem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37322"/>
            <a:ext cx="4182396" cy="278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2" y="3018696"/>
            <a:ext cx="4236064" cy="282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1124605"/>
            <a:ext cx="88569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rgbClr val="8064A2">
                    <a:lumMod val="75000"/>
                  </a:srgbClr>
                </a:solidFill>
              </a:rPr>
              <a:t>Fundacja Kultury bez </a:t>
            </a:r>
            <a:r>
              <a:rPr lang="pl-PL" sz="3000" b="1" dirty="0" smtClean="0">
                <a:solidFill>
                  <a:srgbClr val="8064A2">
                    <a:lumMod val="75000"/>
                  </a:srgbClr>
                </a:solidFill>
              </a:rPr>
              <a:t>Barier</a:t>
            </a:r>
          </a:p>
          <a:p>
            <a:pPr lvl="0" algn="ctr"/>
            <a:endParaRPr lang="pl-PL" b="1" dirty="0">
              <a:solidFill>
                <a:srgbClr val="8064A2">
                  <a:lumMod val="75000"/>
                </a:srgbClr>
              </a:solidFill>
            </a:endParaRP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Dotychczas udało nam się:</a:t>
            </a:r>
          </a:p>
          <a:p>
            <a:pPr lvl="0"/>
            <a:endParaRPr lang="pl-PL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udostępnić  </a:t>
            </a:r>
            <a:r>
              <a:rPr lang="pl-PL" b="1" dirty="0" smtClean="0">
                <a:solidFill>
                  <a:prstClr val="black"/>
                </a:solidFill>
              </a:rPr>
              <a:t>88 </a:t>
            </a:r>
            <a:r>
              <a:rPr lang="pl-PL" b="1" dirty="0">
                <a:solidFill>
                  <a:prstClr val="black"/>
                </a:solidFill>
              </a:rPr>
              <a:t>spektakli </a:t>
            </a:r>
            <a:r>
              <a:rPr lang="pl-PL" dirty="0">
                <a:solidFill>
                  <a:prstClr val="black"/>
                </a:solidFill>
              </a:rPr>
              <a:t>w </a:t>
            </a:r>
            <a:r>
              <a:rPr lang="pl-PL" dirty="0" smtClean="0">
                <a:solidFill>
                  <a:prstClr val="black"/>
                </a:solidFill>
              </a:rPr>
              <a:t>25 polskich </a:t>
            </a:r>
            <a:r>
              <a:rPr lang="pl-PL" dirty="0">
                <a:solidFill>
                  <a:prstClr val="black"/>
                </a:solidFill>
              </a:rPr>
              <a:t>teatrach;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wykonać adaptację w </a:t>
            </a:r>
            <a:r>
              <a:rPr lang="pl-PL" b="1" dirty="0">
                <a:solidFill>
                  <a:prstClr val="black"/>
                </a:solidFill>
              </a:rPr>
              <a:t>7 muzeach</a:t>
            </a:r>
            <a:r>
              <a:rPr lang="pl-PL" dirty="0">
                <a:solidFill>
                  <a:prstClr val="black"/>
                </a:solidFill>
              </a:rPr>
              <a:t>: Muzeum Powstania Warszawskiego, Zamek Królewski, Muzeum Narodowe w Warszawie, Muzeum Fryderyka Chopina, Muzeum Pomorza Środkowego w Słupsku, Fabryka Schindlera Oddział Muzeum Historycznego Miasta Krakowa, Muzeum Pałac Króla Jana III w Wilanowie oraz w Domu Spotkań z Historią;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opracować </a:t>
            </a:r>
            <a:r>
              <a:rPr lang="pl-PL" dirty="0" err="1">
                <a:solidFill>
                  <a:prstClr val="black"/>
                </a:solidFill>
              </a:rPr>
              <a:t>audiodeskrypcję</a:t>
            </a:r>
            <a:r>
              <a:rPr lang="pl-PL" dirty="0">
                <a:solidFill>
                  <a:prstClr val="black"/>
                </a:solidFill>
              </a:rPr>
              <a:t> i napisy dla niesłyszących do </a:t>
            </a:r>
            <a:r>
              <a:rPr lang="pl-PL" b="1" dirty="0" smtClean="0">
                <a:solidFill>
                  <a:prstClr val="black"/>
                </a:solidFill>
              </a:rPr>
              <a:t>61 </a:t>
            </a:r>
            <a:r>
              <a:rPr lang="pl-PL" b="1" dirty="0">
                <a:solidFill>
                  <a:prstClr val="black"/>
                </a:solidFill>
              </a:rPr>
              <a:t>filmów</a:t>
            </a:r>
            <a:r>
              <a:rPr lang="pl-PL" dirty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wykonać </a:t>
            </a:r>
            <a:r>
              <a:rPr lang="pl-PL" dirty="0" err="1">
                <a:solidFill>
                  <a:prstClr val="black"/>
                </a:solidFill>
              </a:rPr>
              <a:t>audiodeskrypcję</a:t>
            </a:r>
            <a:r>
              <a:rPr lang="pl-PL" dirty="0">
                <a:solidFill>
                  <a:prstClr val="black"/>
                </a:solidFill>
              </a:rPr>
              <a:t> i napisy do </a:t>
            </a:r>
            <a:r>
              <a:rPr lang="pl-PL" b="1" dirty="0" smtClean="0">
                <a:solidFill>
                  <a:prstClr val="black"/>
                </a:solidFill>
              </a:rPr>
              <a:t>29 </a:t>
            </a:r>
            <a:r>
              <a:rPr lang="pl-PL" b="1" dirty="0">
                <a:solidFill>
                  <a:prstClr val="black"/>
                </a:solidFill>
              </a:rPr>
              <a:t>wydanych </a:t>
            </a:r>
            <a:r>
              <a:rPr lang="pl-PL" b="1" dirty="0" smtClean="0">
                <a:solidFill>
                  <a:prstClr val="black"/>
                </a:solidFill>
              </a:rPr>
              <a:t>na </a:t>
            </a:r>
            <a:r>
              <a:rPr lang="pl-PL" b="1" dirty="0">
                <a:solidFill>
                  <a:prstClr val="black"/>
                </a:solidFill>
              </a:rPr>
              <a:t>DVD</a:t>
            </a:r>
            <a:r>
              <a:rPr lang="pl-PL" dirty="0">
                <a:solidFill>
                  <a:prstClr val="black"/>
                </a:solidFill>
              </a:rPr>
              <a:t>, m.in. do „Dziewczynki w trampkach” w reż. </a:t>
            </a:r>
            <a:r>
              <a:rPr lang="pl-PL" dirty="0" err="1">
                <a:solidFill>
                  <a:prstClr val="black"/>
                </a:solidFill>
              </a:rPr>
              <a:t>Haify</a:t>
            </a:r>
            <a:r>
              <a:rPr lang="pl-PL" dirty="0">
                <a:solidFill>
                  <a:prstClr val="black"/>
                </a:solidFill>
              </a:rPr>
              <a:t> Al-</a:t>
            </a:r>
            <a:r>
              <a:rPr lang="pl-PL" dirty="0" err="1">
                <a:solidFill>
                  <a:prstClr val="black"/>
                </a:solidFill>
              </a:rPr>
              <a:t>Mansour</a:t>
            </a:r>
            <a:r>
              <a:rPr lang="pl-PL" dirty="0">
                <a:solidFill>
                  <a:prstClr val="black"/>
                </a:solidFill>
              </a:rPr>
              <a:t>, “Wypełnić pustkę” w reż. Ramy </a:t>
            </a:r>
            <a:r>
              <a:rPr lang="pl-PL" dirty="0" err="1" smtClean="0">
                <a:solidFill>
                  <a:prstClr val="black"/>
                </a:solidFill>
              </a:rPr>
              <a:t>Burhstein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>
                <a:solidFill>
                  <a:prstClr val="black"/>
                </a:solidFill>
              </a:rPr>
              <a:t>i </a:t>
            </a:r>
            <a:r>
              <a:rPr lang="pl-PL" dirty="0" smtClean="0">
                <a:solidFill>
                  <a:prstClr val="black"/>
                </a:solidFill>
              </a:rPr>
              <a:t>„Kamieni na szaniec” </a:t>
            </a:r>
            <a:r>
              <a:rPr lang="pl-PL" dirty="0">
                <a:solidFill>
                  <a:prstClr val="black"/>
                </a:solidFill>
              </a:rPr>
              <a:t>w reż. </a:t>
            </a:r>
            <a:r>
              <a:rPr lang="pl-PL" dirty="0" smtClean="0">
                <a:solidFill>
                  <a:prstClr val="black"/>
                </a:solidFill>
              </a:rPr>
              <a:t>Roberta Glińskiego;</a:t>
            </a:r>
            <a:endParaRPr lang="pl-PL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wykonać </a:t>
            </a:r>
            <a:r>
              <a:rPr lang="pl-PL" b="1" dirty="0" err="1"/>
              <a:t>audiodeskrypcję</a:t>
            </a:r>
            <a:r>
              <a:rPr lang="pl-PL" b="1" dirty="0"/>
              <a:t> </a:t>
            </a:r>
            <a:r>
              <a:rPr lang="pl-PL" b="1" dirty="0" smtClean="0"/>
              <a:t>do kina do </a:t>
            </a:r>
            <a:r>
              <a:rPr lang="pl-PL" b="1" dirty="0"/>
              <a:t>filmu </a:t>
            </a:r>
            <a:r>
              <a:rPr lang="pl-PL" b="1" dirty="0" smtClean="0"/>
              <a:t>„Miasto 44” </a:t>
            </a:r>
            <a:r>
              <a:rPr lang="pl-PL" b="1" dirty="0"/>
              <a:t>w reż. </a:t>
            </a:r>
            <a:r>
              <a:rPr lang="pl-PL" b="1" dirty="0" smtClean="0"/>
              <a:t>Jana </a:t>
            </a:r>
            <a:r>
              <a:rPr lang="pl-PL" b="1" dirty="0" err="1" smtClean="0"/>
              <a:t>Komasy</a:t>
            </a:r>
            <a:r>
              <a:rPr lang="pl-PL" dirty="0" smtClean="0">
                <a:solidFill>
                  <a:prstClr val="black"/>
                </a:solidFill>
              </a:rPr>
              <a:t>. </a:t>
            </a:r>
            <a:r>
              <a:rPr lang="pl-PL" dirty="0">
                <a:solidFill>
                  <a:prstClr val="black"/>
                </a:solidFill>
              </a:rPr>
              <a:t>Tytuł ten był </a:t>
            </a:r>
            <a:r>
              <a:rPr lang="pl-PL" dirty="0" smtClean="0">
                <a:solidFill>
                  <a:prstClr val="black"/>
                </a:solidFill>
              </a:rPr>
              <a:t>trzecim </a:t>
            </a:r>
            <a:r>
              <a:rPr lang="pl-PL" dirty="0">
                <a:solidFill>
                  <a:prstClr val="black"/>
                </a:solidFill>
              </a:rPr>
              <a:t>w Polsce przykładem filmu z </a:t>
            </a:r>
            <a:r>
              <a:rPr lang="pl-PL" dirty="0" err="1">
                <a:solidFill>
                  <a:prstClr val="black"/>
                </a:solidFill>
              </a:rPr>
              <a:t>audiodeskrypcją</a:t>
            </a:r>
            <a:r>
              <a:rPr lang="pl-PL" dirty="0">
                <a:solidFill>
                  <a:prstClr val="black"/>
                </a:solidFill>
              </a:rPr>
              <a:t>, który trafił do dystrybucji kinowej w całym </a:t>
            </a:r>
            <a:r>
              <a:rPr lang="pl-PL" dirty="0" smtClean="0">
                <a:solidFill>
                  <a:prstClr val="black"/>
                </a:solidFill>
              </a:rPr>
              <a:t>kraju;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Zorganizować</a:t>
            </a:r>
            <a:r>
              <a:rPr lang="pl-PL" b="1" dirty="0" smtClean="0">
                <a:solidFill>
                  <a:prstClr val="black"/>
                </a:solidFill>
              </a:rPr>
              <a:t> 2 edycje Warszawskiego Tygodnia Kultury Bez Barier;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Przygotować</a:t>
            </a:r>
            <a:r>
              <a:rPr lang="pl-PL" b="1" dirty="0" smtClean="0">
                <a:solidFill>
                  <a:prstClr val="black"/>
                </a:solidFill>
              </a:rPr>
              <a:t> pierwszą w Polsce aplikację do muzeum dla Głuchych „Kultura na Migi”.</a:t>
            </a:r>
            <a:endParaRPr lang="pl-PL" b="1" dirty="0">
              <a:solidFill>
                <a:prstClr val="black"/>
              </a:solidFill>
            </a:endParaRPr>
          </a:p>
          <a:p>
            <a:pPr lvl="0" algn="ctr"/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24605"/>
            <a:ext cx="1049816" cy="157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08189" y="1382286"/>
            <a:ext cx="4561057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000" b="1" dirty="0">
                <a:solidFill>
                  <a:srgbClr val="8064A2">
                    <a:lumMod val="75000"/>
                  </a:srgbClr>
                </a:solidFill>
              </a:rPr>
              <a:t>Fundacja Kultury bez </a:t>
            </a:r>
            <a:r>
              <a:rPr lang="pl-PL" sz="3000" b="1" dirty="0" smtClean="0">
                <a:solidFill>
                  <a:srgbClr val="8064A2">
                    <a:lumMod val="75000"/>
                  </a:srgbClr>
                </a:solidFill>
              </a:rPr>
              <a:t>Barier</a:t>
            </a:r>
          </a:p>
          <a:p>
            <a:pPr lvl="0" algn="ctr"/>
            <a:endParaRPr lang="pl-PL" sz="3000" b="1" dirty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r>
              <a:rPr lang="pl-PL" sz="2000" b="1" dirty="0" smtClean="0"/>
              <a:t>Dziękujemy za uwagę!</a:t>
            </a:r>
          </a:p>
          <a:p>
            <a:pPr lvl="0" algn="ctr"/>
            <a:endParaRPr lang="pl-PL" sz="2000" b="1" dirty="0"/>
          </a:p>
          <a:p>
            <a:pPr lvl="0" algn="ctr"/>
            <a:r>
              <a:rPr lang="pl-PL" sz="2000" b="1" dirty="0" smtClean="0"/>
              <a:t>Do zobaczenia w muzeum/galerii!</a:t>
            </a:r>
          </a:p>
          <a:p>
            <a:pPr lvl="0" algn="ctr"/>
            <a:endParaRPr lang="pl-PL" sz="2000" b="1" dirty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r>
              <a:rPr lang="pl-PL" sz="2000" b="1" dirty="0" smtClean="0"/>
              <a:t>Zapraszamy na </a:t>
            </a:r>
          </a:p>
          <a:p>
            <a:pPr lvl="0" algn="ctr"/>
            <a:endParaRPr lang="pl-PL" sz="2000" b="1" dirty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endParaRPr lang="pl-PL" sz="2000" b="1" dirty="0" smtClean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r>
              <a:rPr lang="pl-PL" sz="3000" b="1" dirty="0" smtClean="0">
                <a:solidFill>
                  <a:srgbClr val="8064A2">
                    <a:lumMod val="75000"/>
                  </a:srgbClr>
                </a:solidFill>
              </a:rPr>
              <a:t>www.kulturabezbarier.org</a:t>
            </a:r>
          </a:p>
          <a:p>
            <a:pPr lvl="0" algn="ctr"/>
            <a:endParaRPr lang="pl-PL" sz="3000" b="1" dirty="0">
              <a:solidFill>
                <a:srgbClr val="8064A2">
                  <a:lumMod val="75000"/>
                </a:srgb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57" y="5013176"/>
            <a:ext cx="1879483" cy="135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71600" y="1772816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Sztuka opisywania sztuki</a:t>
            </a:r>
          </a:p>
          <a:p>
            <a:pPr algn="ctr"/>
            <a:r>
              <a:rPr lang="pl-PL" b="1" dirty="0" smtClean="0"/>
              <a:t>Respondenci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 smtClean="0"/>
              <a:t>PŁEĆ</a:t>
            </a:r>
            <a:endParaRPr lang="pl-PL" b="1" dirty="0"/>
          </a:p>
          <a:p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213577679"/>
              </p:ext>
            </p:extLst>
          </p:nvPr>
        </p:nvGraphicFramePr>
        <p:xfrm>
          <a:off x="1475656" y="2603812"/>
          <a:ext cx="5556448" cy="324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83768" y="148478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Respondenci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WIEK</a:t>
            </a:r>
            <a:endParaRPr lang="pl-PL" b="1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327453042"/>
              </p:ext>
            </p:extLst>
          </p:nvPr>
        </p:nvGraphicFramePr>
        <p:xfrm>
          <a:off x="1524000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2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-744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000" y="14127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Respondenci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WYKSZTAŁCENIE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267383964"/>
              </p:ext>
            </p:extLst>
          </p:nvPr>
        </p:nvGraphicFramePr>
        <p:xfrm>
          <a:off x="1763688" y="230570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6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72288" y="137529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Respondenci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RODZAJ I STOPIEŃ NIEPEŁNOSPRAWNOŚCI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01972850"/>
              </p:ext>
            </p:extLst>
          </p:nvPr>
        </p:nvGraphicFramePr>
        <p:xfrm>
          <a:off x="1403648" y="2760286"/>
          <a:ext cx="6072336" cy="36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392" y="1268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KONTAKT ZE SZTUKĄ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199626121"/>
              </p:ext>
            </p:extLst>
          </p:nvPr>
        </p:nvGraphicFramePr>
        <p:xfrm>
          <a:off x="1475656" y="2376756"/>
          <a:ext cx="6552728" cy="39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74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95912" y="11247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 smtClean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DLACZEGO NIE CHODZĄ DO MUZEUM?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271805489"/>
              </p:ext>
            </p:extLst>
          </p:nvPr>
        </p:nvGraphicFramePr>
        <p:xfrm>
          <a:off x="899592" y="1916832"/>
          <a:ext cx="77768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9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96304" y="14847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000" b="1" dirty="0">
                <a:solidFill>
                  <a:prstClr val="black"/>
                </a:solidFill>
              </a:rPr>
              <a:t>Sztuka opisywania sztuki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ILE CZASU SPĘDZAJĄ W MUZEUM/GALERII?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666916964"/>
              </p:ext>
            </p:extLst>
          </p:nvPr>
        </p:nvGraphicFramePr>
        <p:xfrm>
          <a:off x="1534304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9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501</Words>
  <Application>Microsoft Office PowerPoint</Application>
  <PresentationFormat>Pokaz na ekranie (4:3)</PresentationFormat>
  <Paragraphs>99</Paragraphs>
  <Slides>22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Opasiak</dc:creator>
  <cp:lastModifiedBy>Opasiak</cp:lastModifiedBy>
  <cp:revision>37</cp:revision>
  <dcterms:created xsi:type="dcterms:W3CDTF">2014-10-06T15:14:41Z</dcterms:created>
  <dcterms:modified xsi:type="dcterms:W3CDTF">2014-10-07T11:26:24Z</dcterms:modified>
</cp:coreProperties>
</file>