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9" r:id="rId18"/>
    <p:sldId id="273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Respondenci płeć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Arkusz1!$A$2:$A$3</c:f>
              <c:strCache>
                <c:ptCount val="2"/>
                <c:pt idx="0">
                  <c:v>1. Жінки</c:v>
                </c:pt>
                <c:pt idx="1">
                  <c:v>2. Чоловіки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51.9</c:v>
                </c:pt>
                <c:pt idx="1">
                  <c:v>49.1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Arkusz1!$A$2:$A$7</c:f>
              <c:strCache>
                <c:ptCount val="6"/>
                <c:pt idx="0">
                  <c:v>1. До 16 років</c:v>
                </c:pt>
                <c:pt idx="1">
                  <c:v>2. 17-25  років</c:v>
                </c:pt>
                <c:pt idx="2">
                  <c:v>3. 26-40  років</c:v>
                </c:pt>
                <c:pt idx="3">
                  <c:v>4. 41-50  років</c:v>
                </c:pt>
                <c:pt idx="4">
                  <c:v>5. 51-60 років</c:v>
                </c:pt>
                <c:pt idx="5">
                  <c:v>6. Старші 60 років: 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2.9</c:v>
                </c:pt>
                <c:pt idx="1">
                  <c:v>9.5</c:v>
                </c:pt>
                <c:pt idx="2">
                  <c:v>35.700000000000003</c:v>
                </c:pt>
                <c:pt idx="3">
                  <c:v>19.5</c:v>
                </c:pt>
                <c:pt idx="4">
                  <c:v>16.7</c:v>
                </c:pt>
                <c:pt idx="5">
                  <c:v>15.7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851558398950131"/>
          <c:y val="6.3200049212598433E-2"/>
          <c:w val="0.27856774934383199"/>
          <c:h val="0.773599901574803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Arkusz1!$A$2:$A$6</c:f>
              <c:strCache>
                <c:ptCount val="5"/>
                <c:pt idx="0">
                  <c:v>1. Початкова</c:v>
                </c:pt>
                <c:pt idx="1">
                  <c:v>2.Базова професійна</c:v>
                </c:pt>
                <c:pt idx="2">
                  <c:v>3. Середня</c:v>
                </c:pt>
                <c:pt idx="3">
                  <c:v>4. Вища (бакалавр)</c:v>
                </c:pt>
                <c:pt idx="4">
                  <c:v>5. Вища (магістр)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3.8</c:v>
                </c:pt>
                <c:pt idx="1">
                  <c:v>7.6</c:v>
                </c:pt>
                <c:pt idx="2">
                  <c:v>39</c:v>
                </c:pt>
                <c:pt idx="3">
                  <c:v>8</c:v>
                </c:pt>
                <c:pt idx="4">
                  <c:v>40.6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568101487016268E-2"/>
          <c:y val="2.507211456283899E-2"/>
          <c:w val="0.64028769452907364"/>
          <c:h val="0.97492788543716102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Arkusz1!$A$2:$A$5</c:f>
              <c:strCache>
                <c:ptCount val="4"/>
                <c:pt idx="0">
                  <c:v>1. Незрячий від народження</c:v>
                </c:pt>
                <c:pt idx="1">
                  <c:v>2. Незрячий з набутою сліпотою</c:v>
                </c:pt>
                <c:pt idx="2">
                  <c:v>3. Незряча від народження</c:v>
                </c:pt>
                <c:pt idx="3">
                  <c:v>4. Незряча з набутою сліпотою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24.8</c:v>
                </c:pt>
                <c:pt idx="1">
                  <c:v>21.9</c:v>
                </c:pt>
                <c:pt idx="2">
                  <c:v>28.1</c:v>
                </c:pt>
                <c:pt idx="3">
                  <c:v>26.2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347722523918307"/>
          <c:y val="4.4410144925134801E-2"/>
          <c:w val="0.31397406204136269"/>
          <c:h val="0.876106656592218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3699225238292352E-3"/>
          <c:w val="0.58745212680886494"/>
          <c:h val="0.8976062436618957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Arkusz1!$A$2:$A$6</c:f>
              <c:strCache>
                <c:ptCount val="5"/>
                <c:pt idx="0">
                  <c:v>1. Рідко ходять до музеїв та галерей</c:v>
                </c:pt>
                <c:pt idx="1">
                  <c:v>2. Раз у кілька років</c:v>
                </c:pt>
                <c:pt idx="2">
                  <c:v>3. Раз у рік</c:v>
                </c:pt>
                <c:pt idx="3">
                  <c:v>4. Кілька разів у рік</c:v>
                </c:pt>
                <c:pt idx="4">
                  <c:v>5. Більше 10 разів у рік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43.8</c:v>
                </c:pt>
                <c:pt idx="1">
                  <c:v>20</c:v>
                </c:pt>
                <c:pt idx="2">
                  <c:v>20.5</c:v>
                </c:pt>
                <c:pt idx="3">
                  <c:v>12.6</c:v>
                </c:pt>
                <c:pt idx="4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464679748648198"/>
          <c:y val="4.860111621832474E-2"/>
          <c:w val="0.38372445796620891"/>
          <c:h val="0.951239445817029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899978326634018"/>
          <c:w val="0.46252211813863503"/>
          <c:h val="0.6977725131235418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Arkusz1!$A$2:$A$7</c:f>
              <c:strCache>
                <c:ptCount val="6"/>
                <c:pt idx="0">
                  <c:v>1. Відсутність часу</c:v>
                </c:pt>
                <c:pt idx="1">
                  <c:v>2. Велика відстань до місць проведення виставок</c:v>
                </c:pt>
                <c:pt idx="2">
                  <c:v>3. Відсутність пристосувань для потреб відвідувачів з вадами органу зору</c:v>
                </c:pt>
                <c:pt idx="3">
                  <c:v>4.Відсутність екскурсовода</c:v>
                </c:pt>
                <c:pt idx="4">
                  <c:v>5.Відсутність грошей</c:v>
                </c:pt>
                <c:pt idx="5">
                  <c:v>6. Не цікавлюся мистецтвом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11.9</c:v>
                </c:pt>
                <c:pt idx="1">
                  <c:v>11.4</c:v>
                </c:pt>
                <c:pt idx="2">
                  <c:v>46.2</c:v>
                </c:pt>
                <c:pt idx="3">
                  <c:v>9.5</c:v>
                </c:pt>
                <c:pt idx="4">
                  <c:v>4.5999999999999996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6366121921412529"/>
          <c:y val="0"/>
          <c:w val="0.53633878078587471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0414074803149609"/>
          <c:h val="0.91874999999999996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Arkusz1!$A$2:$A$4</c:f>
              <c:strCache>
                <c:ptCount val="3"/>
                <c:pt idx="0">
                  <c:v>1. До 1 години</c:v>
                </c:pt>
                <c:pt idx="1">
                  <c:v>2. Від 1 дo 2 годин</c:v>
                </c:pt>
                <c:pt idx="2">
                  <c:v>3. Більше двох годин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14.3</c:v>
                </c:pt>
                <c:pt idx="1">
                  <c:v>56.7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372873861100142E-2"/>
          <c:y val="4.3209608654593931E-2"/>
          <c:w val="0.54017141659727574"/>
          <c:h val="0.81437305577158092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Arkusz1!$A$2:$A$5</c:f>
              <c:strCache>
                <c:ptCount val="4"/>
                <c:pt idx="0">
                  <c:v>1. Детальне ознайомлення з твором мистецтва</c:v>
                </c:pt>
                <c:pt idx="1">
                  <c:v>2. Загальне ознайомлення з твором мистецтва</c:v>
                </c:pt>
                <c:pt idx="2">
                  <c:v>3. Ознайомлення з інформацією про автора твору мистецтва і про часи, на які припадає його творчість</c:v>
                </c:pt>
                <c:pt idx="3">
                  <c:v>4. Естетичні відчуття, активізація уяви, емоції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29.5</c:v>
                </c:pt>
                <c:pt idx="1">
                  <c:v>22.9</c:v>
                </c:pt>
                <c:pt idx="2">
                  <c:v>16.2</c:v>
                </c:pt>
                <c:pt idx="3">
                  <c:v>31.4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184159688837164"/>
          <c:y val="0"/>
          <c:w val="0.43768100739615773"/>
          <c:h val="0.955127330623394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972111267048105E-3"/>
          <c:y val="0.12391817037201318"/>
          <c:w val="0.49949114307819642"/>
          <c:h val="0.6783250762694252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Arkusz1!$A$2:$A$7</c:f>
              <c:strCache>
                <c:ptCount val="6"/>
                <c:pt idx="0">
                  <c:v>1. Детальний опис вигляду твору мистецтва</c:v>
                </c:pt>
                <c:pt idx="1">
                  <c:v>2. Детальний опис вигляду твору мистецтва i представлений історичний контекст з історії мистецтва</c:v>
                </c:pt>
                <c:pt idx="2">
                  <c:v>3. Описані найважливіші компоненти мистецького твору (загальний опис i вибрані, важливі деталі) </c:v>
                </c:pt>
                <c:pt idx="3">
                  <c:v>4. Описані найважливіші компоненти мистецького твору i представлений історичний контекст з історії мистецтва</c:v>
                </c:pt>
                <c:pt idx="4">
                  <c:v>5. Загальний опис вигляду мистецького твору</c:v>
                </c:pt>
                <c:pt idx="5">
                  <c:v>6. Загальний опис вигляду мистецького твору i представлений історичний контекст з історії мистецтва 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9.5</c:v>
                </c:pt>
                <c:pt idx="1">
                  <c:v>21.4</c:v>
                </c:pt>
                <c:pt idx="2">
                  <c:v>12.4</c:v>
                </c:pt>
                <c:pt idx="3">
                  <c:v>34.299999999999997</c:v>
                </c:pt>
                <c:pt idx="4">
                  <c:v>5.2</c:v>
                </c:pt>
                <c:pt idx="5">
                  <c:v>17.100000000000001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878441422027488"/>
          <c:y val="0"/>
          <c:w val="0.46122116664867391"/>
          <c:h val="0.91128822421028188"/>
        </c:manualLayout>
      </c:layout>
      <c:overlay val="0"/>
      <c:txPr>
        <a:bodyPr/>
        <a:lstStyle/>
        <a:p>
          <a:pPr>
            <a:defRPr sz="1600" baseline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BBC1D-3A59-4680-96ED-BE39457C2F7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4419-8A3F-4A09-BFB1-3913AC328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476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4419-8A3F-4A09-BFB1-3913AC328F1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590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wnloads\prezentac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89881"/>
            <a:ext cx="2448273" cy="176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475657" y="4081230"/>
            <a:ext cx="6552728" cy="1516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000" b="1" dirty="0">
                <a:ea typeface="Calibri"/>
                <a:cs typeface="Times New Roman"/>
              </a:rPr>
              <a:t>Мистецтво розповіді про мистецтво</a:t>
            </a:r>
            <a:endParaRPr lang="pl-PL" sz="30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ea typeface="Calibri"/>
                <a:cs typeface="Times New Roman"/>
              </a:rPr>
              <a:t>Роберт Вєнцковскі</a:t>
            </a:r>
            <a:endParaRPr lang="pl-PL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ea typeface="Calibri"/>
                <a:cs typeface="Times New Roman"/>
              </a:rPr>
              <a:t>Фонд «Культури без бар’єрів»</a:t>
            </a:r>
            <a:endParaRPr lang="pl-PL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49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286000" y="1124744"/>
            <a:ext cx="5022304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ea typeface="Calibri"/>
                <a:cs typeface="Times New Roman"/>
              </a:rPr>
              <a:t>Мета візиту в музеї/галереї</a:t>
            </a:r>
            <a:endParaRPr lang="pl-PL" sz="2400" b="1" dirty="0">
              <a:ea typeface="Calibri"/>
              <a:cs typeface="Times New Roman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55334392"/>
              </p:ext>
            </p:extLst>
          </p:nvPr>
        </p:nvGraphicFramePr>
        <p:xfrm>
          <a:off x="467544" y="1772816"/>
          <a:ext cx="83529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23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475656" y="1337494"/>
            <a:ext cx="6480720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ea typeface="Calibri"/>
                <a:cs typeface="Times New Roman"/>
              </a:rPr>
              <a:t>Відчуття, що ознайомився з твором </a:t>
            </a:r>
            <a:r>
              <a:rPr lang="uk-UA" sz="2000" b="1" dirty="0" smtClean="0">
                <a:ea typeface="Calibri"/>
                <a:cs typeface="Times New Roman"/>
              </a:rPr>
              <a:t>мистецтва</a:t>
            </a:r>
            <a:endParaRPr lang="pl-PL" sz="2000" b="1" dirty="0">
              <a:ea typeface="Calibri"/>
              <a:cs typeface="Times New Roman"/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3048589419"/>
              </p:ext>
            </p:extLst>
          </p:nvPr>
        </p:nvGraphicFramePr>
        <p:xfrm>
          <a:off x="251520" y="1988840"/>
          <a:ext cx="8892480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66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683568" y="126876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pl-PL" b="1" dirty="0" smtClean="0">
              <a:solidFill>
                <a:prstClr val="black"/>
              </a:solidFill>
            </a:endParaRPr>
          </a:p>
          <a:p>
            <a:pPr lvl="0" algn="ctr"/>
            <a:endParaRPr lang="pl-PL" b="1" dirty="0" smtClean="0">
              <a:solidFill>
                <a:prstClr val="black"/>
              </a:solidFill>
            </a:endParaRPr>
          </a:p>
          <a:p>
            <a:pPr lvl="0" algn="ctr"/>
            <a:endParaRPr lang="pl-PL" b="1" dirty="0">
              <a:solidFill>
                <a:prstClr val="black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92611"/>
            <a:ext cx="3471690" cy="2499152"/>
          </a:xfrm>
          <a:prstGeom prst="rect">
            <a:avLst/>
          </a:prstGeom>
        </p:spPr>
      </p:pic>
      <p:pic>
        <p:nvPicPr>
          <p:cNvPr id="5122" name="Picture 2" descr="C:\Downloads\AU0B1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15" y="3792259"/>
            <a:ext cx="3682065" cy="2454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83568" y="1147008"/>
            <a:ext cx="7920880" cy="2649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solidFill>
                  <a:srgbClr val="7030A0"/>
                </a:solidFill>
                <a:ea typeface="Calibri"/>
                <a:cs typeface="Times New Roman"/>
              </a:rPr>
              <a:t>Фонд «Культури без бар’єрів»  </a:t>
            </a:r>
            <a:endParaRPr lang="pl-PL" sz="22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ea typeface="Calibri"/>
                <a:cs typeface="Times New Roman"/>
              </a:rPr>
              <a:t>Місією Фонду «Культури без бар’єрів» є надання доступу до культури особам з вадами органу зору і слуху. Просуваємо культуру включення, займаємося формуванням вирішень і наданням консультацій щодо цих вирішень в музеях, театрах та інших закладах культури, а також організовуємо і проводимо майстер-класи та навчання/тренінги по всій Польщі!</a:t>
            </a:r>
            <a:endParaRPr lang="pl-PL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ea typeface="Calibri"/>
                <a:cs typeface="Times New Roman"/>
              </a:rPr>
              <a:t>Ми є в кінотеатрі, у театрі, в музеї </a:t>
            </a:r>
            <a:endParaRPr lang="pl-PL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14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619672" y="1536174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pl-PL" b="1" dirty="0" smtClean="0">
              <a:solidFill>
                <a:prstClr val="black"/>
              </a:solidFill>
            </a:endParaRPr>
          </a:p>
          <a:p>
            <a:pPr lvl="0" algn="ctr"/>
            <a:endParaRPr lang="pl-PL" b="1" dirty="0">
              <a:solidFill>
                <a:prstClr val="black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90" y="3556992"/>
            <a:ext cx="378042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1259632" y="1368118"/>
            <a:ext cx="6768752" cy="169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solidFill>
                  <a:srgbClr val="7030A0"/>
                </a:solidFill>
                <a:ea typeface="Calibri"/>
                <a:cs typeface="Times New Roman"/>
              </a:rPr>
              <a:t>Фонд «Культури без бар’єрів</a:t>
            </a:r>
            <a:r>
              <a:rPr lang="uk-UA" sz="2200" b="1" dirty="0" smtClean="0">
                <a:solidFill>
                  <a:srgbClr val="7030A0"/>
                </a:solidFill>
                <a:ea typeface="Calibri"/>
                <a:cs typeface="Times New Roman"/>
              </a:rPr>
              <a:t>»</a:t>
            </a:r>
            <a:endParaRPr lang="pl-PL" sz="2200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ea typeface="Calibri"/>
                <a:cs typeface="Times New Roman"/>
              </a:rPr>
              <a:t> </a:t>
            </a:r>
            <a:r>
              <a:rPr lang="uk-UA" b="1" dirty="0">
                <a:ea typeface="Calibri"/>
                <a:cs typeface="Times New Roman"/>
              </a:rPr>
              <a:t>в </a:t>
            </a:r>
            <a:r>
              <a:rPr lang="uk-UA" b="1" dirty="0" smtClean="0">
                <a:ea typeface="Calibri"/>
                <a:cs typeface="Times New Roman"/>
              </a:rPr>
              <a:t>музеї</a:t>
            </a:r>
            <a:endParaRPr lang="pl-PL" b="1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ea typeface="Calibri"/>
                <a:cs typeface="Times New Roman"/>
              </a:rPr>
              <a:t>Співпрацюємо </a:t>
            </a:r>
            <a:r>
              <a:rPr lang="uk-UA" dirty="0">
                <a:ea typeface="Calibri"/>
                <a:cs typeface="Times New Roman"/>
              </a:rPr>
              <a:t>з музеями у Варшаві, Кракові, Познані, Слупську, Легіонові, Білостоку</a:t>
            </a:r>
            <a:endParaRPr lang="pl-PL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2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3" y="3619476"/>
            <a:ext cx="3697343" cy="246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53125"/>
            <a:ext cx="3796870" cy="253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ostokąt 6"/>
          <p:cNvSpPr/>
          <p:nvPr/>
        </p:nvSpPr>
        <p:spPr>
          <a:xfrm>
            <a:off x="1403648" y="1484784"/>
            <a:ext cx="6624736" cy="2140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solidFill>
                  <a:srgbClr val="7030A0"/>
                </a:solidFill>
                <a:ea typeface="Calibri"/>
                <a:cs typeface="Times New Roman"/>
              </a:rPr>
              <a:t>Фонд «Культури без бар’єрів</a:t>
            </a:r>
            <a:r>
              <a:rPr lang="uk-UA" sz="2200" b="1" dirty="0" smtClean="0">
                <a:solidFill>
                  <a:srgbClr val="7030A0"/>
                </a:solidFill>
                <a:ea typeface="Calibri"/>
                <a:cs typeface="Times New Roman"/>
              </a:rPr>
              <a:t>»</a:t>
            </a:r>
            <a:endParaRPr lang="pl-PL" sz="2200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ea typeface="Calibri"/>
                <a:cs typeface="Times New Roman"/>
              </a:rPr>
              <a:t> </a:t>
            </a:r>
            <a:r>
              <a:rPr lang="uk-UA" b="1" dirty="0">
                <a:ea typeface="Calibri"/>
                <a:cs typeface="Times New Roman"/>
              </a:rPr>
              <a:t>в </a:t>
            </a:r>
            <a:r>
              <a:rPr lang="uk-UA" b="1" dirty="0" smtClean="0">
                <a:ea typeface="Calibri"/>
                <a:cs typeface="Times New Roman"/>
              </a:rPr>
              <a:t>музеї</a:t>
            </a:r>
            <a:endParaRPr lang="pl-PL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ea typeface="Calibri"/>
                <a:cs typeface="Times New Roman"/>
              </a:rPr>
              <a:t>Проводимо </a:t>
            </a:r>
            <a:r>
              <a:rPr lang="uk-UA" dirty="0">
                <a:ea typeface="Calibri"/>
                <a:cs typeface="Times New Roman"/>
              </a:rPr>
              <a:t>навчання/тренінги з питань аудіодескрипції i обслуговування глядача/екскурсанта з вадами органу зору</a:t>
            </a:r>
            <a:endParaRPr lang="pl-PL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pl-PL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57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827584" y="1202517"/>
            <a:ext cx="7776864" cy="182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solidFill>
                  <a:srgbClr val="7030A0"/>
                </a:solidFill>
                <a:ea typeface="Calibri"/>
                <a:cs typeface="Times New Roman"/>
              </a:rPr>
              <a:t>Фонд «Культури без бар’єрів</a:t>
            </a:r>
            <a:r>
              <a:rPr lang="uk-UA" sz="2200" b="1" dirty="0" smtClean="0">
                <a:solidFill>
                  <a:srgbClr val="7030A0"/>
                </a:solidFill>
                <a:ea typeface="Calibri"/>
                <a:cs typeface="Times New Roman"/>
              </a:rPr>
              <a:t>»</a:t>
            </a:r>
            <a:endParaRPr lang="pl-PL" sz="2200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ea typeface="Calibri"/>
                <a:cs typeface="Times New Roman"/>
              </a:rPr>
              <a:t> </a:t>
            </a:r>
            <a:r>
              <a:rPr lang="uk-UA" b="1" dirty="0">
                <a:ea typeface="Calibri"/>
                <a:cs typeface="Times New Roman"/>
              </a:rPr>
              <a:t>в </a:t>
            </a:r>
            <a:r>
              <a:rPr lang="uk-UA" b="1" dirty="0" smtClean="0">
                <a:ea typeface="Calibri"/>
                <a:cs typeface="Times New Roman"/>
              </a:rPr>
              <a:t>музеї</a:t>
            </a:r>
            <a:endParaRPr lang="pl-PL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ea typeface="Calibri"/>
                <a:cs typeface="Times New Roman"/>
              </a:rPr>
              <a:t>Аудіодескрипція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ea typeface="Calibri"/>
                <a:cs typeface="Times New Roman"/>
              </a:rPr>
              <a:t>Влодзімєж Павляк , 21 костел – проект «Майстер-клас на Захенті» 2013 року</a:t>
            </a:r>
            <a:endParaRPr lang="pl-PL" dirty="0">
              <a:ea typeface="Calibri"/>
              <a:cs typeface="Times New Roman"/>
            </a:endParaRPr>
          </a:p>
        </p:txBody>
      </p:sp>
      <p:pic>
        <p:nvPicPr>
          <p:cNvPr id="6146" name="Picture 2" descr="C:\PRACA\AD\Zachęta\Zachęta - Pawlak_21 kosciol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2888"/>
            <a:ext cx="3765798" cy="259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achęta - Pawlak_21 kosciolow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4167" y="3936112"/>
            <a:ext cx="1581119" cy="15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0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425453" y="1268760"/>
            <a:ext cx="6264696" cy="1652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solidFill>
                  <a:srgbClr val="7030A0"/>
                </a:solidFill>
                <a:ea typeface="Calibri"/>
                <a:cs typeface="Times New Roman"/>
              </a:rPr>
              <a:t>Фонд «Культури без бар’єрів»</a:t>
            </a:r>
            <a:endParaRPr lang="pl-PL" sz="22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prstClr val="black"/>
                </a:solidFill>
                <a:ea typeface="Calibri"/>
                <a:cs typeface="Times New Roman"/>
              </a:rPr>
              <a:t> в музеї</a:t>
            </a:r>
            <a:endParaRPr lang="pl-PL" dirty="0">
              <a:solidFill>
                <a:prstClr val="black"/>
              </a:solidFill>
            </a:endParaRPr>
          </a:p>
          <a:p>
            <a:pPr lvl="0" algn="ctr"/>
            <a:endParaRPr lang="pl-PL" dirty="0"/>
          </a:p>
          <a:p>
            <a:pPr marL="449580" algn="ctr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ea typeface="Calibri"/>
                <a:cs typeface="Times New Roman"/>
              </a:rPr>
              <a:t>«Майстер-клас на Захенті» – дії учасників</a:t>
            </a:r>
            <a:endParaRPr lang="pl-PL" dirty="0">
              <a:ea typeface="Calibri"/>
              <a:cs typeface="Times New Roman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6" y="3068960"/>
            <a:ext cx="4238048" cy="2825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40" y="3138297"/>
            <a:ext cx="3888433" cy="2756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66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403648" y="1484784"/>
            <a:ext cx="6264696" cy="1652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solidFill>
                  <a:srgbClr val="7030A0"/>
                </a:solidFill>
                <a:ea typeface="Calibri"/>
                <a:cs typeface="Times New Roman"/>
              </a:rPr>
              <a:t>Фонд «Культури без бар’єрів»</a:t>
            </a:r>
            <a:endParaRPr lang="pl-PL" sz="22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prstClr val="black"/>
                </a:solidFill>
                <a:ea typeface="Calibri"/>
                <a:cs typeface="Times New Roman"/>
              </a:rPr>
              <a:t> в музеї</a:t>
            </a:r>
            <a:endParaRPr lang="pl-PL" dirty="0">
              <a:solidFill>
                <a:prstClr val="black"/>
              </a:solidFill>
            </a:endParaRPr>
          </a:p>
          <a:p>
            <a:pPr lvl="0" algn="ctr"/>
            <a:endParaRPr lang="pl-PL" dirty="0">
              <a:solidFill>
                <a:prstClr val="black"/>
              </a:solidFill>
            </a:endParaRPr>
          </a:p>
          <a:p>
            <a:pPr marL="449580" lvl="0" algn="ctr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solidFill>
                  <a:prstClr val="black"/>
                </a:solidFill>
                <a:ea typeface="Calibri"/>
                <a:cs typeface="Times New Roman"/>
              </a:rPr>
              <a:t>«Майстер-клас на Захенті» – дії учасників</a:t>
            </a:r>
            <a:endParaRPr lang="pl-PL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7" y="3491315"/>
            <a:ext cx="4019624" cy="249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3828967" cy="2561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581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27384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491288" y="1340768"/>
            <a:ext cx="6192688" cy="1652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 smtClean="0">
                <a:solidFill>
                  <a:srgbClr val="7030A0"/>
                </a:solidFill>
                <a:ea typeface="Calibri"/>
                <a:cs typeface="Times New Roman"/>
              </a:rPr>
              <a:t>Фонд «Культури без </a:t>
            </a:r>
            <a:r>
              <a:rPr lang="uk-UA" sz="2200" b="1" dirty="0">
                <a:solidFill>
                  <a:srgbClr val="7030A0"/>
                </a:solidFill>
                <a:ea typeface="Calibri"/>
                <a:cs typeface="Times New Roman"/>
              </a:rPr>
              <a:t>бар’єрів»</a:t>
            </a:r>
            <a:endParaRPr lang="pl-PL" sz="22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prstClr val="black"/>
                </a:solidFill>
                <a:ea typeface="Calibri"/>
                <a:cs typeface="Times New Roman"/>
              </a:rPr>
              <a:t> в </a:t>
            </a:r>
            <a:r>
              <a:rPr lang="uk-UA" b="1" dirty="0" smtClean="0">
                <a:solidFill>
                  <a:prstClr val="black"/>
                </a:solidFill>
                <a:ea typeface="Calibri"/>
                <a:cs typeface="Times New Roman"/>
              </a:rPr>
              <a:t>музеї</a:t>
            </a:r>
            <a:endParaRPr lang="pl-PL" dirty="0">
              <a:solidFill>
                <a:prstClr val="black"/>
              </a:solidFill>
            </a:endParaRPr>
          </a:p>
          <a:p>
            <a:pPr lvl="0" algn="ctr"/>
            <a:endParaRPr lang="pl-PL" dirty="0"/>
          </a:p>
          <a:p>
            <a:pPr marL="449580" algn="ctr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ea typeface="Calibri"/>
                <a:cs typeface="Times New Roman"/>
              </a:rPr>
              <a:t>Тифлографіки виконані кураторами</a:t>
            </a:r>
            <a:endParaRPr lang="pl-PL" dirty="0">
              <a:ea typeface="Calibri"/>
              <a:cs typeface="Times New Roman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4273565" cy="2841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76" y="3429000"/>
            <a:ext cx="4273564" cy="2841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763688" y="1340768"/>
            <a:ext cx="5760640" cy="1652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solidFill>
                  <a:srgbClr val="7030A0"/>
                </a:solidFill>
                <a:ea typeface="Calibri"/>
                <a:cs typeface="Times New Roman"/>
              </a:rPr>
              <a:t>Фонд «Культури без бар’єрів»</a:t>
            </a:r>
            <a:endParaRPr lang="pl-PL" sz="22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prstClr val="black"/>
                </a:solidFill>
                <a:ea typeface="Calibri"/>
                <a:cs typeface="Times New Roman"/>
              </a:rPr>
              <a:t> в музеї</a:t>
            </a:r>
            <a:endParaRPr lang="pl-PL" dirty="0">
              <a:solidFill>
                <a:prstClr val="black"/>
              </a:solidFill>
            </a:endParaRPr>
          </a:p>
          <a:p>
            <a:pPr lvl="0" algn="ctr"/>
            <a:endParaRPr lang="pl-PL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ea typeface="Calibri"/>
                <a:cs typeface="Times New Roman"/>
              </a:rPr>
              <a:t>Доторкання оригіналів </a:t>
            </a:r>
            <a:endParaRPr lang="pl-PL" dirty="0">
              <a:ea typeface="Calibri"/>
              <a:cs typeface="Times New Roman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68307"/>
            <a:ext cx="252028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287069"/>
            <a:ext cx="4248472" cy="283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11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827584" y="1484784"/>
            <a:ext cx="734481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pPr algn="ctr"/>
            <a:r>
              <a:rPr lang="az-Cyrl-AZ" sz="3000" dirty="0"/>
              <a:t>Мистецтво розповіді про </a:t>
            </a:r>
            <a:r>
              <a:rPr lang="az-Cyrl-AZ" sz="3000" dirty="0" smtClean="0"/>
              <a:t>мистецтво</a:t>
            </a:r>
            <a:endParaRPr lang="pl-PL" sz="3000" dirty="0" smtClean="0"/>
          </a:p>
          <a:p>
            <a:pPr algn="ctr"/>
            <a:endParaRPr lang="az-Cyrl-AZ" sz="3000" dirty="0"/>
          </a:p>
          <a:p>
            <a:r>
              <a:rPr lang="az-Cyrl-AZ" dirty="0"/>
              <a:t>Анкетне опитування «Мистецтво, яке не побачити»</a:t>
            </a:r>
          </a:p>
          <a:p>
            <a:r>
              <a:rPr lang="az-Cyrl-AZ" dirty="0"/>
              <a:t>Анкета є частиною дослідження, метою якого є визначення преференцій сприйняття осіб з вадами органу зору, які хочуть відвідувати музеї і галереї, хочуть ознайомлюватися з творами мистецтва (скульптури, просторові інсталяції, рисунки, колажі і т.п.). Дослідження проводиться з науковою метою і для потреб проектів Фонду «Культура без бар’єрів» </a:t>
            </a:r>
            <a:r>
              <a:rPr lang="pl-PL" dirty="0"/>
              <a:t>i </a:t>
            </a:r>
            <a:r>
              <a:rPr lang="az-Cyrl-AZ" dirty="0"/>
              <a:t>Лабораторії аудіовізуального перекладу «</a:t>
            </a:r>
            <a:r>
              <a:rPr lang="pl-PL" dirty="0"/>
              <a:t>AVT lab</a:t>
            </a:r>
            <a:r>
              <a:rPr lang="pl-PL" dirty="0" smtClean="0"/>
              <a:t>».</a:t>
            </a:r>
          </a:p>
          <a:p>
            <a:endParaRPr lang="pl-PL" dirty="0"/>
          </a:p>
          <a:p>
            <a:r>
              <a:rPr lang="az-Cyrl-AZ" dirty="0" smtClean="0"/>
              <a:t>Ключові слова: аудіодескрипція, музей, галерея, доступність</a:t>
            </a:r>
          </a:p>
          <a:p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72079"/>
            <a:ext cx="1446925" cy="121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9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223628" y="1412776"/>
            <a:ext cx="6696744" cy="1652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solidFill>
                  <a:srgbClr val="7030A0"/>
                </a:solidFill>
                <a:ea typeface="Calibri"/>
                <a:cs typeface="Times New Roman"/>
              </a:rPr>
              <a:t>Фонд «Культури без бар’єрів»</a:t>
            </a:r>
            <a:endParaRPr lang="pl-PL" sz="22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prstClr val="black"/>
                </a:solidFill>
                <a:ea typeface="Calibri"/>
                <a:cs typeface="Times New Roman"/>
              </a:rPr>
              <a:t> в музеї</a:t>
            </a:r>
            <a:endParaRPr lang="pl-PL" dirty="0">
              <a:solidFill>
                <a:prstClr val="black"/>
              </a:solidFill>
            </a:endParaRPr>
          </a:p>
          <a:p>
            <a:pPr lvl="0" algn="ctr"/>
            <a:endParaRPr lang="pl-PL" dirty="0">
              <a:solidFill>
                <a:prstClr val="black"/>
              </a:solidFill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ea typeface="Calibri"/>
                <a:cs typeface="Times New Roman"/>
              </a:rPr>
              <a:t>Екскурсія з екскурсоводом/провідником</a:t>
            </a:r>
            <a:endParaRPr lang="pl-PL" dirty="0">
              <a:ea typeface="Calibri"/>
              <a:cs typeface="Times New Roman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24" y="3284984"/>
            <a:ext cx="4182396" cy="278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032" y="3249205"/>
            <a:ext cx="4236064" cy="282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39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07504" y="1021561"/>
            <a:ext cx="8856984" cy="5848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solidFill>
                  <a:srgbClr val="7030A0"/>
                </a:solidFill>
                <a:ea typeface="Calibri"/>
                <a:cs typeface="Times New Roman"/>
              </a:rPr>
              <a:t>Фонд «Культури без бар’єрів</a:t>
            </a:r>
            <a:r>
              <a:rPr lang="uk-UA" sz="2200" b="1" dirty="0" smtClean="0">
                <a:solidFill>
                  <a:srgbClr val="7030A0"/>
                </a:solidFill>
                <a:ea typeface="Calibri"/>
                <a:cs typeface="Times New Roman"/>
              </a:rPr>
              <a:t>»</a:t>
            </a:r>
            <a:endParaRPr lang="pl-PL" sz="2200" b="1" dirty="0">
              <a:solidFill>
                <a:srgbClr val="8064A2">
                  <a:lumMod val="75000"/>
                </a:srgbClr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500" dirty="0">
                <a:ea typeface="Calibri"/>
                <a:cs typeface="Times New Roman"/>
              </a:rPr>
              <a:t>До цього часу нам вдалося:</a:t>
            </a:r>
            <a:endParaRPr lang="pl-PL" sz="15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sz="1500" dirty="0">
                <a:ea typeface="Calibri"/>
                <a:cs typeface="Times New Roman"/>
              </a:rPr>
              <a:t>Зробити доступними 88 спектаклів у 25 польських театрах;</a:t>
            </a:r>
            <a:endParaRPr lang="pl-PL" sz="15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sz="1500" dirty="0">
                <a:ea typeface="Calibri"/>
                <a:cs typeface="Times New Roman"/>
              </a:rPr>
              <a:t>Виконати адаптації в 7 музеях: Музей Варшавського повстання, Королівський замок, Національний музей у Варшаві, Музей Фредерика Шопена, Музей Центрального Помор’я у Слупську, Фабрика Шиндлера – Відділення Історичного музею міста Кракова, Музей «Палац Короля Яна III» у Вілянові та у «Домі зустрічей з історією»;</a:t>
            </a:r>
            <a:endParaRPr lang="pl-PL" sz="15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sz="1500" dirty="0">
                <a:ea typeface="Calibri"/>
                <a:cs typeface="Times New Roman"/>
              </a:rPr>
              <a:t>Розробити аудіодескрипцію i написи для глухих до 61 фільму;</a:t>
            </a:r>
            <a:endParaRPr lang="pl-PL" sz="15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sz="1500" dirty="0">
                <a:ea typeface="Calibri"/>
                <a:cs typeface="Times New Roman"/>
              </a:rPr>
              <a:t>Виконати аудіодескрипцію і написи до 29 видані на носіях DVD, зокрема, до «Дівчинки у кедах» (режисер Хайфа Аль-Мансур), «Заповнити пустку» (режисер Рама Бурштейн) та «Каміння на шанець» (режисер Роберт Гліньскі);</a:t>
            </a:r>
            <a:endParaRPr lang="pl-PL" sz="15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sz="1500" dirty="0">
                <a:ea typeface="Calibri"/>
                <a:cs typeface="Times New Roman"/>
              </a:rPr>
              <a:t>Виконати аудіодескрипцію для кінотеатрів для фільму «Місто 44» (режисер Ян Комаса). Цей фільм був третім у Польщі прикладом фільму з аудіодескрипцією, який надійшов у прокат кінотеатрів усієї країни;</a:t>
            </a:r>
            <a:endParaRPr lang="pl-PL" sz="15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sz="1500" dirty="0">
                <a:ea typeface="Calibri"/>
                <a:cs typeface="Times New Roman"/>
              </a:rPr>
              <a:t>Організувати два рази «Варшавський тиждень «культури без бар’єрів» ;</a:t>
            </a:r>
            <a:endParaRPr lang="pl-PL" sz="15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sz="1500" dirty="0">
                <a:ea typeface="Calibri"/>
                <a:cs typeface="Times New Roman"/>
              </a:rPr>
              <a:t>Підготувати першу у Польщі аплікацію для музею для глухих «Культура в жестах».</a:t>
            </a:r>
            <a:endParaRPr lang="pl-PL" sz="1500" dirty="0">
              <a:ea typeface="Calibri"/>
              <a:cs typeface="Times New Roman"/>
            </a:endParaRPr>
          </a:p>
          <a:p>
            <a:pPr lvl="0" algn="ctr"/>
            <a:endParaRPr lang="pl-PL" sz="1500" dirty="0">
              <a:solidFill>
                <a:prstClr val="black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0728"/>
            <a:ext cx="1152128" cy="1363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485487" y="1382286"/>
            <a:ext cx="4406463" cy="3713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solidFill>
                  <a:srgbClr val="7030A0"/>
                </a:solidFill>
                <a:ea typeface="Calibri"/>
                <a:cs typeface="Times New Roman"/>
              </a:rPr>
              <a:t>Фонд «Культури без бар’єрів»</a:t>
            </a:r>
            <a:endParaRPr lang="pl-PL" sz="2200" b="1" dirty="0">
              <a:solidFill>
                <a:srgbClr val="8064A2">
                  <a:lumMod val="75000"/>
                </a:srgbClr>
              </a:solidFill>
            </a:endParaRPr>
          </a:p>
          <a:p>
            <a:pPr lvl="0" algn="ctr"/>
            <a:endParaRPr lang="pl-PL" sz="3000" b="1" dirty="0">
              <a:solidFill>
                <a:srgbClr val="8064A2">
                  <a:lumMod val="75000"/>
                </a:srgbClr>
              </a:solidFill>
            </a:endParaRPr>
          </a:p>
          <a:p>
            <a:pPr marL="449580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a typeface="Calibri"/>
                <a:cs typeface="Times New Roman"/>
              </a:rPr>
              <a:t>Дякуємо за увагу</a:t>
            </a:r>
            <a:r>
              <a:rPr lang="uk-UA" sz="2000" dirty="0" smtClean="0">
                <a:ea typeface="Calibri"/>
                <a:cs typeface="Times New Roman"/>
              </a:rPr>
              <a:t>!</a:t>
            </a:r>
            <a:endParaRPr lang="pl-PL" sz="2000" dirty="0">
              <a:ea typeface="Calibri"/>
              <a:cs typeface="Times New Roman"/>
            </a:endParaRPr>
          </a:p>
          <a:p>
            <a:pPr marL="449580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a typeface="Calibri"/>
                <a:cs typeface="Times New Roman"/>
              </a:rPr>
              <a:t>До зустрічі у музеї/галереї</a:t>
            </a:r>
            <a:r>
              <a:rPr lang="uk-UA" sz="2000" dirty="0" smtClean="0">
                <a:ea typeface="Calibri"/>
                <a:cs typeface="Times New Roman"/>
              </a:rPr>
              <a:t>!</a:t>
            </a:r>
            <a:endParaRPr lang="pl-PL" sz="2000" dirty="0">
              <a:ea typeface="Calibri"/>
              <a:cs typeface="Times New Roman"/>
            </a:endParaRPr>
          </a:p>
          <a:p>
            <a:pPr marL="449580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a typeface="Calibri"/>
                <a:cs typeface="Times New Roman"/>
              </a:rPr>
              <a:t>Запрошуємо на</a:t>
            </a:r>
            <a:r>
              <a:rPr lang="uk-UA" sz="2000" dirty="0" smtClean="0">
                <a:ea typeface="Calibri"/>
                <a:cs typeface="Times New Roman"/>
              </a:rPr>
              <a:t>:</a:t>
            </a:r>
            <a:endParaRPr lang="pl-PL" sz="2000" dirty="0">
              <a:ea typeface="Calibri"/>
              <a:cs typeface="Times New Roman"/>
            </a:endParaRPr>
          </a:p>
          <a:p>
            <a:pPr lvl="0" algn="ctr"/>
            <a:endParaRPr lang="pl-PL" sz="2000" b="1" dirty="0" smtClean="0">
              <a:solidFill>
                <a:srgbClr val="8064A2">
                  <a:lumMod val="75000"/>
                </a:srgbClr>
              </a:solidFill>
            </a:endParaRPr>
          </a:p>
          <a:p>
            <a:pPr lvl="0" algn="ctr"/>
            <a:r>
              <a:rPr lang="pl-PL" sz="3000" b="1" dirty="0" smtClean="0">
                <a:solidFill>
                  <a:srgbClr val="8064A2">
                    <a:lumMod val="75000"/>
                  </a:srgbClr>
                </a:solidFill>
              </a:rPr>
              <a:t>www.kulturabezbarier.org</a:t>
            </a:r>
          </a:p>
          <a:p>
            <a:pPr lvl="0" algn="ctr"/>
            <a:endParaRPr lang="pl-PL" sz="3000" b="1" dirty="0">
              <a:solidFill>
                <a:srgbClr val="8064A2">
                  <a:lumMod val="75000"/>
                </a:srgb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957" y="5013176"/>
            <a:ext cx="1879483" cy="135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7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6" y="952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547664" y="1772815"/>
            <a:ext cx="6624736" cy="192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000" b="1" dirty="0">
                <a:ea typeface="Calibri"/>
                <a:cs typeface="Times New Roman"/>
              </a:rPr>
              <a:t>Мистецтво розповіді про мистецтво</a:t>
            </a:r>
            <a:endParaRPr lang="pl-PL" sz="30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ea typeface="Calibri"/>
                <a:cs typeface="Times New Roman"/>
              </a:rPr>
              <a:t>Респонденти </a:t>
            </a:r>
            <a:endParaRPr lang="pl-PL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ea typeface="Calibri"/>
                <a:cs typeface="Times New Roman"/>
              </a:rPr>
              <a:t>стать</a:t>
            </a:r>
            <a:endParaRPr lang="pl-PL" dirty="0">
              <a:ea typeface="Calibri"/>
              <a:cs typeface="Times New Roman"/>
            </a:endParaRPr>
          </a:p>
          <a:p>
            <a:endParaRPr lang="pl-PL" dirty="0"/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4100671131"/>
              </p:ext>
            </p:extLst>
          </p:nvPr>
        </p:nvGraphicFramePr>
        <p:xfrm>
          <a:off x="1475656" y="2603812"/>
          <a:ext cx="5556448" cy="324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78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547664" y="1484784"/>
            <a:ext cx="6408712" cy="1516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000" b="1" dirty="0">
                <a:ea typeface="Calibri"/>
                <a:cs typeface="Times New Roman"/>
              </a:rPr>
              <a:t>Мистецтво розповіді про мистецтво</a:t>
            </a:r>
            <a:endParaRPr lang="pl-PL" sz="30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ea typeface="Calibri"/>
                <a:cs typeface="Times New Roman"/>
              </a:rPr>
              <a:t>Респонденти </a:t>
            </a:r>
            <a:endParaRPr lang="pl-PL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ea typeface="Calibri"/>
                <a:cs typeface="Times New Roman"/>
              </a:rPr>
              <a:t>вік </a:t>
            </a:r>
            <a:endParaRPr lang="pl-PL" b="1" dirty="0">
              <a:ea typeface="Calibri"/>
              <a:cs typeface="Times New Roman"/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928062140"/>
              </p:ext>
            </p:extLst>
          </p:nvPr>
        </p:nvGraphicFramePr>
        <p:xfrm>
          <a:off x="1547664" y="22256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22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-744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284369952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rostokąt 5"/>
          <p:cNvSpPr/>
          <p:nvPr/>
        </p:nvSpPr>
        <p:spPr>
          <a:xfrm>
            <a:off x="2287528" y="1564847"/>
            <a:ext cx="4572000" cy="8576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ea typeface="Calibri"/>
                <a:cs typeface="Times New Roman"/>
              </a:rPr>
              <a:t>Респонденти  </a:t>
            </a:r>
            <a:endParaRPr lang="pl-PL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ea typeface="Calibri"/>
                <a:cs typeface="Times New Roman"/>
              </a:rPr>
              <a:t>освіта</a:t>
            </a:r>
            <a:endParaRPr lang="pl-PL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66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72288" y="1375291"/>
            <a:ext cx="4572000" cy="8389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ea typeface="Calibri"/>
                <a:cs typeface="Times New Roman"/>
              </a:rPr>
              <a:t>Респонденти</a:t>
            </a:r>
            <a:endParaRPr lang="pl-PL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ea typeface="Calibri"/>
                <a:cs typeface="Times New Roman"/>
              </a:rPr>
              <a:t>вид і рівень неповносправності </a:t>
            </a:r>
            <a:endParaRPr lang="pl-PL" b="1" dirty="0">
              <a:ea typeface="Calibri"/>
              <a:cs typeface="Times New Roman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894434172"/>
              </p:ext>
            </p:extLst>
          </p:nvPr>
        </p:nvGraphicFramePr>
        <p:xfrm>
          <a:off x="1403648" y="2760286"/>
          <a:ext cx="6768752" cy="362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57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86392" y="1268760"/>
            <a:ext cx="4572000" cy="3921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ea typeface="Calibri"/>
                <a:cs typeface="Times New Roman"/>
              </a:rPr>
              <a:t>Контакт з мистецтвом</a:t>
            </a:r>
            <a:endParaRPr lang="pl-PL" b="1" dirty="0">
              <a:ea typeface="Calibri"/>
              <a:cs typeface="Times New Roman"/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2399546355"/>
              </p:ext>
            </p:extLst>
          </p:nvPr>
        </p:nvGraphicFramePr>
        <p:xfrm>
          <a:off x="1475656" y="2376756"/>
          <a:ext cx="6552728" cy="393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74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547664" y="1124744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>
                <a:ea typeface="Calibri"/>
                <a:cs typeface="Times New Roman"/>
              </a:rPr>
              <a:t>Чому не ходять до музеїв і галерей</a:t>
            </a:r>
            <a:endParaRPr lang="pl-PL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751145636"/>
              </p:ext>
            </p:extLst>
          </p:nvPr>
        </p:nvGraphicFramePr>
        <p:xfrm>
          <a:off x="179512" y="1916832"/>
          <a:ext cx="885698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39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wnloads\prezentac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3916831352"/>
              </p:ext>
            </p:extLst>
          </p:nvPr>
        </p:nvGraphicFramePr>
        <p:xfrm>
          <a:off x="1534304" y="242088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rostokąt 5"/>
          <p:cNvSpPr/>
          <p:nvPr/>
        </p:nvSpPr>
        <p:spPr>
          <a:xfrm>
            <a:off x="1943708" y="1484784"/>
            <a:ext cx="525658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ea typeface="Calibri"/>
                <a:cs typeface="Times New Roman"/>
              </a:rPr>
              <a:t>Скільки часу в музеї/галереї</a:t>
            </a:r>
            <a:endParaRPr lang="pl-PL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95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560</Words>
  <Application>Microsoft Office PowerPoint</Application>
  <PresentationFormat>Pokaz na ekranie (4:3)</PresentationFormat>
  <Paragraphs>76</Paragraphs>
  <Slides>22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Opasiak</dc:creator>
  <cp:lastModifiedBy>Opasiak</cp:lastModifiedBy>
  <cp:revision>45</cp:revision>
  <dcterms:created xsi:type="dcterms:W3CDTF">2014-10-06T15:14:41Z</dcterms:created>
  <dcterms:modified xsi:type="dcterms:W3CDTF">2014-10-07T17:10:30Z</dcterms:modified>
</cp:coreProperties>
</file>